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66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116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2630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089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2778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83743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2976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49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77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406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218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51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938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965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2331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16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524DB-CEFC-48DF-9BA5-3333ED549D09}" type="datetimeFigureOut">
              <a:rPr lang="ru-RU" smtClean="0"/>
              <a:t>23.06.2025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7AC9BBC-E366-41F8-9D55-AA97C5ADF5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8712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hyperlink" Target="https://reactjs.org/docs/" TargetMode="External"/><Relationship Id="rId4" Type="http://schemas.openxmlformats.org/officeDocument/2006/relationships/hyperlink" Target="https://docs.docker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327619-CDD5-551B-0E08-7D5981202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847" y="5512008"/>
            <a:ext cx="7904193" cy="702360"/>
          </a:xfrm>
        </p:spPr>
        <p:txBody>
          <a:bodyPr>
            <a:normAutofit fontScale="90000"/>
          </a:bodyPr>
          <a:lstStyle/>
          <a:p>
            <a:r>
              <a:rPr lang="ru-RU" dirty="0"/>
              <a:t> 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2ED1F1-1A9F-3CE9-DCE2-E4D8660E9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9689" y="3938501"/>
            <a:ext cx="4713194" cy="2339101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Обучающегося </a:t>
            </a:r>
            <a:r>
              <a:rPr lang="ru-RU" u="sng" dirty="0"/>
              <a:t>4</a:t>
            </a:r>
            <a:r>
              <a:rPr lang="ru-RU" dirty="0"/>
              <a:t> курса </a:t>
            </a:r>
          </a:p>
          <a:p>
            <a:r>
              <a:rPr lang="ru-RU" u="sng" dirty="0"/>
              <a:t>очной</a:t>
            </a:r>
            <a:r>
              <a:rPr lang="ru-RU" dirty="0"/>
              <a:t> формы обучения</a:t>
            </a:r>
          </a:p>
          <a:p>
            <a:r>
              <a:rPr lang="ru-RU" dirty="0" err="1"/>
              <a:t>Банакова</a:t>
            </a:r>
            <a:r>
              <a:rPr lang="ru-RU" dirty="0"/>
              <a:t> Виктора Антоновича</a:t>
            </a:r>
          </a:p>
          <a:p>
            <a:r>
              <a:rPr lang="ru-RU" dirty="0"/>
              <a:t>Руководитель выпускной квалификационной работы:</a:t>
            </a:r>
          </a:p>
          <a:p>
            <a:r>
              <a:rPr lang="ru-RU" dirty="0"/>
              <a:t>старший преподаватель кафедры информационных технологий и электронного обучения</a:t>
            </a:r>
          </a:p>
          <a:p>
            <a:r>
              <a:rPr lang="ru-RU" dirty="0"/>
              <a:t>Аксютин Павел Александрович</a:t>
            </a:r>
          </a:p>
          <a:p>
            <a:endParaRPr lang="ru-RU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B7328D0-58F4-53B3-0980-B323F75D9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272" y="40837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МИНИСТЕРСТВО ПРОСВЕЩЕНИЯ РОССИЙСКОЙ ФЕДЕРАЦИИ</a:t>
            </a:r>
            <a:endParaRPr kumimoji="0" lang="ru-RU" altLang="ru-RU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kumimoji="0" lang="ru-RU" altLang="ru-RU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РОССИЙСКИЙ ГОСУДАРСТВЕННЫЙ</a:t>
            </a:r>
            <a:endParaRPr kumimoji="0" lang="ru-RU" altLang="ru-RU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ПЕДАГОГИЧЕСКИЙ УНИВЕРСИТЕТ им.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А.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И.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ГЕРЦЕНА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  <a:endParaRPr kumimoji="0" lang="ru-RU" altLang="ru-RU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Рисунок 2" descr="https://www.herzen.spb.ru/uploads/frejdkinm/files/%D0%B1%D0%B8%D0%BB%D0%B8%D0%BD%D0%B3%D0%B2.%20%D0%B4%D0%BB%D1%8F%20%D1%81%D0%B2%D0%B5%D1%82%D0%BB%D0%BE%D0%B3%D0%BE%20%D1%84%D0%BE%D0%BD%D0%B0.png">
            <a:extLst>
              <a:ext uri="{FF2B5EF4-FFF2-40B4-BE49-F238E27FC236}">
                <a16:creationId xmlns:a16="http://schemas.microsoft.com/office/drawing/2014/main" id="{8B83157E-8D11-DF2A-C706-A264E5D7C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272" y="865573"/>
            <a:ext cx="1552575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6524575-0109-0EBB-9A1C-AEDC037A6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7484" y="1646802"/>
            <a:ext cx="6513322" cy="2339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Направление подготовки 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09.03.01 Информатика и вычислительная техника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Направленность (профиль)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Технологии разработки программного обеспечения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</a:p>
          <a:p>
            <a:r>
              <a:rPr lang="ru-RU" dirty="0"/>
              <a:t> </a:t>
            </a:r>
          </a:p>
          <a:p>
            <a:r>
              <a:rPr lang="ru-RU" b="1" dirty="0"/>
              <a:t>Выпускная квалификационная работа</a:t>
            </a:r>
            <a:endParaRPr lang="ru-RU" dirty="0"/>
          </a:p>
          <a:p>
            <a:r>
              <a:rPr lang="ru-RU" dirty="0"/>
              <a:t> </a:t>
            </a:r>
          </a:p>
          <a:p>
            <a:r>
              <a:rPr lang="ru-RU" dirty="0"/>
              <a:t>Электронный справочник "Сети и телекоммуникации"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FE4903CF-96C0-D23F-05CF-454EBFD9E5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21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68"/>
    </mc:Choice>
    <mc:Fallback>
      <p:transition spd="slow" advTm="24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25B7C-D2AF-C56C-3050-36C3596AC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Анализ электронного справочника "Сети и телекоммуникации" с </a:t>
            </a:r>
            <a:r>
              <a:rPr lang="ru-RU" dirty="0" err="1"/>
              <a:t>микросервисной</a:t>
            </a:r>
            <a:r>
              <a:rPr lang="ru-RU" dirty="0"/>
              <a:t> архитектурой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1DDAFD-7715-7279-BD77-6FA999229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b="1" dirty="0"/>
              <a:t>Анализ архитектуры</a:t>
            </a:r>
          </a:p>
          <a:p>
            <a:r>
              <a:rPr lang="ru-RU" b="1" dirty="0"/>
              <a:t>Положительные аспекты </a:t>
            </a:r>
            <a:r>
              <a:rPr lang="ru-RU" b="1" dirty="0" err="1"/>
              <a:t>микросервисного</a:t>
            </a:r>
            <a:r>
              <a:rPr lang="ru-RU" b="1" dirty="0"/>
              <a:t> подхода:</a:t>
            </a:r>
            <a:endParaRPr lang="ru-RU" dirty="0"/>
          </a:p>
          <a:p>
            <a:pPr lvl="0"/>
            <a:r>
              <a:rPr lang="ru-RU" dirty="0"/>
              <a:t>Каждый сервис (</a:t>
            </a:r>
            <a:r>
              <a:rPr lang="ru-RU" dirty="0" err="1"/>
              <a:t>Auth</a:t>
            </a:r>
            <a:r>
              <a:rPr lang="ru-RU" dirty="0"/>
              <a:t>, Content, Search) обладает возможностью независимой масштабируемости.</a:t>
            </a:r>
          </a:p>
          <a:p>
            <a:pPr lvl="0"/>
            <a:r>
              <a:rPr lang="ru-RU" dirty="0"/>
              <a:t>Разнообразие технологий: платформа допускает использование различных инструментов, например Node.js для аутентификации и Python для работы с контентом.</a:t>
            </a:r>
          </a:p>
          <a:p>
            <a:pPr lvl="0"/>
            <a:r>
              <a:rPr lang="ru-RU" dirty="0"/>
              <a:t>Системная отказоустойчивость означает, что если один сервис выходит из строя, это не приведет к остановке всей системы.</a:t>
            </a:r>
          </a:p>
          <a:p>
            <a:pPr lvl="0"/>
            <a:r>
              <a:rPr lang="ru-RU" dirty="0"/>
              <a:t>Развертывание по отдельности: обновления могут быть выпущены для отдельных сервисов.</a:t>
            </a:r>
          </a:p>
          <a:p>
            <a:r>
              <a:rPr lang="ru-RU" b="1" dirty="0"/>
              <a:t>Отрицательные стороны:</a:t>
            </a:r>
            <a:endParaRPr lang="ru-RU" dirty="0"/>
          </a:p>
          <a:p>
            <a:pPr lvl="0"/>
            <a:r>
              <a:rPr lang="ru-RU" dirty="0"/>
              <a:t>Управление сопряжено с сложностями: для его реализации необходимо использовать API Gateway и </a:t>
            </a:r>
            <a:r>
              <a:rPr lang="ru-RU" dirty="0" err="1"/>
              <a:t>оркестрацию</a:t>
            </a:r>
            <a:r>
              <a:rPr lang="ru-RU" dirty="0"/>
              <a:t> (</a:t>
            </a:r>
            <a:r>
              <a:rPr lang="ru-RU" dirty="0" err="1"/>
              <a:t>Kubernetes</a:t>
            </a:r>
            <a:r>
              <a:rPr lang="ru-RU" dirty="0"/>
              <a:t>).</a:t>
            </a:r>
          </a:p>
          <a:p>
            <a:pPr lvl="0"/>
            <a:r>
              <a:rPr lang="ru-RU" dirty="0"/>
              <a:t>Коммуникационные издержки: межсервисная связь по сети.</a:t>
            </a:r>
          </a:p>
          <a:p>
            <a:pPr lvl="0"/>
            <a:r>
              <a:rPr lang="ru-RU" dirty="0"/>
              <a:t>Для обеспечения согласованности данных необходимо внедрить механизмы </a:t>
            </a:r>
            <a:r>
              <a:rPr lang="ru-RU" dirty="0" err="1"/>
              <a:t>Saga</a:t>
            </a:r>
            <a:r>
              <a:rPr lang="ru-RU" dirty="0"/>
              <a:t> или Event </a:t>
            </a:r>
            <a:r>
              <a:rPr lang="ru-RU" dirty="0" err="1"/>
              <a:t>Sourcing</a:t>
            </a:r>
            <a:r>
              <a:rPr lang="ru-RU" dirty="0"/>
              <a:t>.</a:t>
            </a:r>
          </a:p>
          <a:p>
            <a:r>
              <a:rPr lang="ru-RU" b="1" dirty="0"/>
              <a:t>Улучшения:</a:t>
            </a:r>
            <a:endParaRPr lang="ru-RU" dirty="0"/>
          </a:p>
          <a:p>
            <a:pPr lvl="0"/>
            <a:r>
              <a:rPr lang="ru-RU" dirty="0"/>
              <a:t>Внедрить кэширование </a:t>
            </a:r>
            <a:r>
              <a:rPr lang="ru-RU" dirty="0" err="1"/>
              <a:t>Redis</a:t>
            </a:r>
            <a:r>
              <a:rPr lang="ru-RU" dirty="0"/>
              <a:t> для ускорения доступа к часто используемым данным.</a:t>
            </a:r>
          </a:p>
          <a:p>
            <a:pPr lvl="0"/>
            <a:r>
              <a:rPr lang="ru-RU" dirty="0"/>
              <a:t>Внедрить механизм </a:t>
            </a:r>
            <a:r>
              <a:rPr lang="ru-RU" dirty="0" err="1"/>
              <a:t>Circuit</a:t>
            </a:r>
            <a:r>
              <a:rPr lang="ru-RU" dirty="0"/>
              <a:t> </a:t>
            </a:r>
            <a:r>
              <a:rPr lang="ru-RU" dirty="0" err="1"/>
              <a:t>Breaker</a:t>
            </a:r>
            <a:r>
              <a:rPr lang="ru-RU" dirty="0"/>
              <a:t> в систему межсервисных запросов.</a:t>
            </a:r>
          </a:p>
          <a:p>
            <a:pPr lvl="0"/>
            <a:r>
              <a:rPr lang="ru-RU" dirty="0"/>
              <a:t>Внедрить мониторинг (</a:t>
            </a:r>
            <a:r>
              <a:rPr lang="ru-RU" dirty="0" err="1"/>
              <a:t>Prometheus</a:t>
            </a:r>
            <a:r>
              <a:rPr lang="ru-RU" dirty="0"/>
              <a:t> + </a:t>
            </a:r>
            <a:r>
              <a:rPr lang="ru-RU" dirty="0" err="1"/>
              <a:t>Grafana</a:t>
            </a:r>
            <a:r>
              <a:rPr lang="ru-RU" dirty="0"/>
              <a:t>)</a:t>
            </a:r>
          </a:p>
          <a:p>
            <a:endParaRPr lang="ru-RU" dirty="0"/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3725C7F9-F75C-9E66-1175-1B57864223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66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299"/>
    </mc:Choice>
    <mc:Fallback>
      <p:transition spd="slow" advTm="120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4747E3-D3F0-CD94-DA41-5240C6C04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BBFE72-E014-51BF-1E8E-12C4CDF5E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724025"/>
            <a:ext cx="10361612" cy="4187197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Разработанный и реализованный электронный справочник "Сети и телекоммуникации" представляет собой современное и доступное веб-приложение, реализованное с использованием современной </a:t>
            </a:r>
            <a:r>
              <a:rPr lang="ru-RU" dirty="0" err="1"/>
              <a:t>микросервисной</a:t>
            </a:r>
            <a:r>
              <a:rPr lang="ru-RU" dirty="0"/>
              <a:t> архитектуры. В ходе работы были достигнуты следующие ключевые результаты:</a:t>
            </a:r>
            <a:endParaRPr lang="ru-RU" sz="1400" dirty="0"/>
          </a:p>
          <a:p>
            <a:r>
              <a:rPr lang="ru-RU" dirty="0"/>
              <a:t>Архитектурные решения:</a:t>
            </a:r>
            <a:endParaRPr lang="ru-RU" sz="1400" dirty="0"/>
          </a:p>
          <a:p>
            <a:r>
              <a:rPr lang="ru-RU" dirty="0"/>
              <a:t>Функциональные возможности:</a:t>
            </a:r>
            <a:endParaRPr lang="ru-RU" sz="1400" dirty="0"/>
          </a:p>
          <a:p>
            <a:r>
              <a:rPr lang="ru-RU" dirty="0"/>
              <a:t> Технологические преимущества:</a:t>
            </a:r>
            <a:endParaRPr lang="ru-RU" sz="1400" dirty="0"/>
          </a:p>
          <a:p>
            <a:pPr lvl="1"/>
            <a:r>
              <a:rPr lang="ru-RU" dirty="0"/>
              <a:t>Применение современных технологических стеков (Node.js, </a:t>
            </a:r>
            <a:r>
              <a:rPr lang="ru-RU" dirty="0" err="1"/>
              <a:t>FastAPI</a:t>
            </a:r>
            <a:r>
              <a:rPr lang="ru-RU" dirty="0"/>
              <a:t>, </a:t>
            </a:r>
            <a:r>
              <a:rPr lang="ru-RU" dirty="0" err="1"/>
              <a:t>React</a:t>
            </a:r>
            <a:r>
              <a:rPr lang="ru-RU" dirty="0"/>
              <a:t>, </a:t>
            </a:r>
            <a:r>
              <a:rPr lang="ru-RU" dirty="0" err="1"/>
              <a:t>Condition</a:t>
            </a:r>
            <a:r>
              <a:rPr lang="ru-RU" dirty="0"/>
              <a:t> и др.) эффективное и разнообразное в работе (+-, +++)</a:t>
            </a:r>
            <a:endParaRPr lang="ru-RU" sz="1200" dirty="0"/>
          </a:p>
          <a:p>
            <a:pPr lvl="1"/>
            <a:r>
              <a:rPr lang="ru-RU" dirty="0"/>
              <a:t>Использование специализированных СУБД для разных задач</a:t>
            </a:r>
            <a:endParaRPr lang="ru-RU" sz="1200" dirty="0"/>
          </a:p>
          <a:p>
            <a:pPr lvl="1"/>
            <a:r>
              <a:rPr lang="ru-RU" dirty="0"/>
              <a:t>Автоматизация развертывания и обновления файлового обеспечения по Python через </a:t>
            </a:r>
            <a:r>
              <a:rPr lang="ru-RU" dirty="0" err="1"/>
              <a:t>Docker</a:t>
            </a:r>
            <a:endParaRPr lang="ru-RU" sz="1200" dirty="0"/>
          </a:p>
          <a:p>
            <a:r>
              <a:rPr lang="ru-RU" dirty="0"/>
              <a:t>Перспективы развития проекта включают:</a:t>
            </a:r>
            <a:endParaRPr lang="ru-RU" sz="1400" dirty="0"/>
          </a:p>
          <a:p>
            <a:pPr lvl="0"/>
            <a:r>
              <a:rPr lang="ru-RU" dirty="0"/>
              <a:t>Внедрение системы практических рекомендаций на основе ML</a:t>
            </a:r>
            <a:endParaRPr lang="ru-RU" sz="1400" dirty="0"/>
          </a:p>
          <a:p>
            <a:pPr lvl="0"/>
            <a:r>
              <a:rPr lang="ru-RU" dirty="0"/>
              <a:t>Разработку мобильного приложения с </a:t>
            </a:r>
            <a:r>
              <a:rPr lang="ru-RU" dirty="0" err="1"/>
              <a:t>offline</a:t>
            </a:r>
            <a:r>
              <a:rPr lang="ru-RU" dirty="0"/>
              <a:t>-режимом</a:t>
            </a:r>
            <a:endParaRPr lang="ru-RU" sz="1400" dirty="0"/>
          </a:p>
          <a:p>
            <a:pPr lvl="0"/>
            <a:r>
              <a:rPr lang="ru-RU" dirty="0"/>
              <a:t>Интеграцию с другими платформами онлайн-обучения (LMS), АМПП</a:t>
            </a:r>
            <a:endParaRPr lang="ru-RU" sz="1400" dirty="0"/>
          </a:p>
          <a:p>
            <a:r>
              <a:rPr lang="ru-RU" dirty="0"/>
              <a:t>Расширение функционала </a:t>
            </a:r>
            <a:r>
              <a:rPr lang="ru-RU" dirty="0" err="1"/>
              <a:t>интерак</a:t>
            </a:r>
            <a:endParaRPr lang="ru-RU" dirty="0"/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3399B926-0C7F-F85C-F3D2-A469DB7AC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282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48"/>
    </mc:Choice>
    <mc:Fallback>
      <p:transition spd="slow" advTm="57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D7A08F-DB2E-DFB4-F35B-8CBFFD007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литературы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16DBCA-E411-BC31-FADF-38B7D018D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2125" y="1685925"/>
            <a:ext cx="9742487" cy="4819650"/>
          </a:xfrm>
        </p:spPr>
        <p:txBody>
          <a:bodyPr>
            <a:normAutofit lnSpcReduction="10000"/>
          </a:bodyPr>
          <a:lstStyle/>
          <a:p>
            <a:pPr lvl="0"/>
            <a:r>
              <a:rPr lang="ru-RU" dirty="0"/>
              <a:t>Таненбаум Э., </a:t>
            </a:r>
            <a:r>
              <a:rPr lang="ru-RU" dirty="0" err="1"/>
              <a:t>Уэзеролл</a:t>
            </a:r>
            <a:r>
              <a:rPr lang="ru-RU" dirty="0"/>
              <a:t> Д. Компьютерные сети. 5-е изд. - СПб.: Питер, 2019. - 992 с.</a:t>
            </a:r>
          </a:p>
          <a:p>
            <a:pPr lvl="0"/>
            <a:r>
              <a:rPr lang="ru-RU" dirty="0" err="1"/>
              <a:t>Куроуз</a:t>
            </a:r>
            <a:r>
              <a:rPr lang="ru-RU" dirty="0"/>
              <a:t> Дж., Росс К. Компьютерные сети: нисходящий подход. - М.: Эксмо, 2021. - 848 с.</a:t>
            </a:r>
          </a:p>
          <a:p>
            <a:pPr lvl="0"/>
            <a:r>
              <a:rPr lang="ru-RU" dirty="0" err="1"/>
              <a:t>Richardson</a:t>
            </a:r>
            <a:r>
              <a:rPr lang="ru-RU" dirty="0"/>
              <a:t> К. </a:t>
            </a:r>
            <a:r>
              <a:rPr lang="ru-RU" dirty="0" err="1"/>
              <a:t>Микросервисные</a:t>
            </a:r>
            <a:r>
              <a:rPr lang="ru-RU" dirty="0"/>
              <a:t> шаблоны. - М.: ДМК Пресс, 2020. - 520 с.</a:t>
            </a:r>
          </a:p>
          <a:p>
            <a:pPr lvl="0"/>
            <a:r>
              <a:rPr lang="en-US" dirty="0"/>
              <a:t>Newman S. Building Microservices. 2nd ed. - O'Reilly Media, 2021. - 614 p.</a:t>
            </a:r>
            <a:endParaRPr lang="ru-RU" dirty="0"/>
          </a:p>
          <a:p>
            <a:pPr lvl="0"/>
            <a:r>
              <a:rPr lang="en-US" dirty="0"/>
              <a:t>Fielding R. Architectural Styles and the Design of Network-based Software Architectures. - UC Irvine, 2000. - 180 p.</a:t>
            </a:r>
            <a:endParaRPr lang="ru-RU" dirty="0"/>
          </a:p>
          <a:p>
            <a:pPr lvl="0"/>
            <a:r>
              <a:rPr lang="ru-RU" dirty="0"/>
              <a:t>Документация </a:t>
            </a:r>
            <a:r>
              <a:rPr lang="ru-RU" dirty="0" err="1"/>
              <a:t>Docker</a:t>
            </a:r>
            <a:r>
              <a:rPr lang="ru-RU" dirty="0"/>
              <a:t>: </a:t>
            </a:r>
            <a:r>
              <a:rPr lang="ru-RU" u="sng" dirty="0">
                <a:hlinkClick r:id="rId4"/>
              </a:rPr>
              <a:t>https://docs.docker.com/</a:t>
            </a:r>
            <a:endParaRPr lang="ru-RU" dirty="0"/>
          </a:p>
          <a:p>
            <a:pPr lvl="0"/>
            <a:r>
              <a:rPr lang="ru-RU" dirty="0"/>
              <a:t>Официальная документация </a:t>
            </a:r>
            <a:r>
              <a:rPr lang="ru-RU" dirty="0" err="1"/>
              <a:t>React</a:t>
            </a:r>
            <a:r>
              <a:rPr lang="ru-RU" dirty="0"/>
              <a:t>: </a:t>
            </a:r>
            <a:r>
              <a:rPr lang="ru-RU" u="sng" dirty="0">
                <a:hlinkClick r:id="rId5"/>
              </a:rPr>
              <a:t>https://reactjs.org/docs/</a:t>
            </a:r>
            <a:endParaRPr lang="ru-RU" dirty="0"/>
          </a:p>
          <a:p>
            <a:pPr lvl="0"/>
            <a:r>
              <a:rPr lang="ru-RU" dirty="0"/>
              <a:t>ГОСТ Р 7.0.97-2016 "Система стандартов по информации, библиотечному и издательскому делу"</a:t>
            </a:r>
          </a:p>
          <a:p>
            <a:pPr lvl="0"/>
            <a:r>
              <a:rPr lang="ru-RU" dirty="0"/>
              <a:t>RFC 6749 - The </a:t>
            </a:r>
            <a:r>
              <a:rPr lang="ru-RU" dirty="0" err="1"/>
              <a:t>OAuth</a:t>
            </a:r>
            <a:r>
              <a:rPr lang="ru-RU" dirty="0"/>
              <a:t> 2.0 </a:t>
            </a:r>
            <a:r>
              <a:rPr lang="ru-RU" dirty="0" err="1"/>
              <a:t>Authorization</a:t>
            </a:r>
            <a:r>
              <a:rPr lang="ru-RU" dirty="0"/>
              <a:t> Framework</a:t>
            </a:r>
          </a:p>
          <a:p>
            <a:pPr lvl="0"/>
            <a:r>
              <a:rPr lang="ru-RU" dirty="0"/>
              <a:t>IEEE 802.3-2018 - Standard </a:t>
            </a:r>
            <a:r>
              <a:rPr lang="ru-RU" dirty="0" err="1"/>
              <a:t>for</a:t>
            </a:r>
            <a:r>
              <a:rPr lang="ru-RU" dirty="0"/>
              <a:t> Ethernet</a:t>
            </a:r>
          </a:p>
          <a:p>
            <a:endParaRPr lang="ru-RU" dirty="0"/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5CCC2F1C-5FBF-4F34-0BD0-7E8047BAFD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34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8"/>
    </mc:Choice>
    <mc:Fallback>
      <p:transition spd="slow" advTm="11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576484-34DA-2625-21DA-0D5D85F17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1. Введение</a:t>
            </a:r>
            <a:br>
              <a:rPr lang="ru-RU" b="1" dirty="0"/>
            </a:br>
            <a:r>
              <a:rPr lang="ru-RU" b="1" dirty="0"/>
              <a:t>1.1. Востребованность темы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BEED7D-88A4-E639-D68B-E6575ADAF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условиях стремительной цифровой трансформации сети и телекоммуникации превратились в жизненно важную основу современного мира. Согласно данным Международного союза электросвязи (ITU), число пользователей интернета во всем мире уже превысило 5 миллиардов, а глобальный объем интернет-данных неуклонно увеличивается, демонстрируя ежегодный рост на 25-30%. Это обстоятельство делает актуальной потребность в высококвалифицированных специалистах и эффективных образовательных инструментах.</a:t>
            </a:r>
          </a:p>
          <a:p>
            <a:endParaRPr lang="ru-RU" dirty="0"/>
          </a:p>
        </p:txBody>
      </p:sp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E99E97BA-31B7-2837-6949-4C5E7ACB1E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13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64"/>
    </mc:Choice>
    <mc:Fallback>
      <p:transition spd="slow" advTm="43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87FF91-6D75-E621-CBC5-B495085AA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1.2. Предмет и задачи исследования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74012A-40CC-5A8E-9D1A-B0E9B1C7E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Определенные задачи исследования:</a:t>
            </a:r>
          </a:p>
          <a:p>
            <a:r>
              <a:rPr lang="ru-RU" dirty="0"/>
              <a:t>1. Аналитические -</a:t>
            </a:r>
          </a:p>
          <a:p>
            <a:r>
              <a:rPr lang="ru-RU" dirty="0"/>
              <a:t>2. Проектные-ориентированные:</a:t>
            </a:r>
          </a:p>
          <a:p>
            <a:r>
              <a:rPr lang="ru-RU" dirty="0"/>
              <a:t>3. Аспект технический:</a:t>
            </a:r>
          </a:p>
          <a:p>
            <a:r>
              <a:rPr lang="ru-RU" dirty="0"/>
              <a:t>4. Оценочные -</a:t>
            </a:r>
          </a:p>
          <a:p>
            <a:endParaRPr lang="ru-RU" dirty="0"/>
          </a:p>
        </p:txBody>
      </p:sp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B88E8A87-AC3B-D8DF-B50F-6D15669D6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93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24"/>
    </mc:Choice>
    <mc:Fallback>
      <p:transition spd="slow" advTm="93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FFEEC-89E1-5F24-240D-7FB4F7571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создания электронных справочников: теоретический аспект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ECFC48-029D-021B-B0FE-7051672D5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Организация и дизайн базы данных</a:t>
            </a:r>
          </a:p>
          <a:p>
            <a:r>
              <a:rPr lang="ru-RU" b="1" dirty="0"/>
              <a:t>Дизайн и интерфейс пользователя</a:t>
            </a:r>
          </a:p>
          <a:p>
            <a:r>
              <a:rPr lang="ru-RU" b="1" dirty="0"/>
              <a:t>Характерные черты поиска и фильтрации данных</a:t>
            </a:r>
          </a:p>
          <a:p>
            <a:endParaRPr lang="ru-RU" dirty="0"/>
          </a:p>
        </p:txBody>
      </p:sp>
      <p:pic>
        <p:nvPicPr>
          <p:cNvPr id="7" name="Звук 6">
            <a:hlinkClick r:id="" action="ppaction://media"/>
            <a:extLst>
              <a:ext uri="{FF2B5EF4-FFF2-40B4-BE49-F238E27FC236}">
                <a16:creationId xmlns:a16="http://schemas.microsoft.com/office/drawing/2014/main" id="{E86AD1EC-0C41-20B8-F105-F1F3B181B7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36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350"/>
    </mc:Choice>
    <mc:Fallback>
      <p:transition spd="slow" advTm="106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7E957-D97B-B9AC-990B-BF4618585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.Создание электронного справочника "Сети и телекоммуникации".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0F0489-B82C-9AE9-5DF7-37776E661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Определение целей и техническое задание</a:t>
            </a:r>
          </a:p>
          <a:p>
            <a:r>
              <a:rPr lang="ru-RU" b="1" dirty="0"/>
              <a:t>Определение оптимальных технологий и инструментов для разработки</a:t>
            </a:r>
          </a:p>
          <a:p>
            <a:r>
              <a:rPr lang="ru-RU" b="1" dirty="0"/>
              <a:t>Внедрение базы данных</a:t>
            </a:r>
          </a:p>
          <a:p>
            <a:r>
              <a:rPr lang="ru-RU" b="1" dirty="0"/>
              <a:t>Осуществление интерфейса</a:t>
            </a:r>
          </a:p>
          <a:p>
            <a:r>
              <a:rPr lang="ru-RU" b="1" dirty="0"/>
              <a:t>Проверка работоспособности системы</a:t>
            </a:r>
          </a:p>
          <a:p>
            <a:endParaRPr lang="ru-RU" dirty="0"/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360C3438-E18F-953D-15ED-58B2521E6D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37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85"/>
    </mc:Choice>
    <mc:Fallback>
      <p:transition spd="slow" advTm="21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CCEAF-D49E-C961-5891-54FA1C09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Электронный справочник "Сети и телекоммуникации" (</a:t>
            </a:r>
            <a:r>
              <a:rPr lang="ru-RU" dirty="0" err="1"/>
              <a:t>микросервисная</a:t>
            </a:r>
            <a:r>
              <a:rPr lang="ru-RU" dirty="0"/>
              <a:t> архитектура)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CD38D9-EC22-C80B-3C7C-82C275688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b="1" dirty="0"/>
              <a:t>Схематическое представление архитектуры </a:t>
            </a:r>
            <a:endParaRPr lang="ru-RU" dirty="0"/>
          </a:p>
          <a:p>
            <a:r>
              <a:rPr lang="ru-RU" dirty="0"/>
              <a:t>Клиент (</a:t>
            </a:r>
            <a:r>
              <a:rPr lang="en-US" dirty="0"/>
              <a:t>Web</a:t>
            </a:r>
            <a:r>
              <a:rPr lang="ru-RU" dirty="0"/>
              <a:t>/</a:t>
            </a:r>
            <a:r>
              <a:rPr lang="en-US" dirty="0"/>
              <a:t>Mobile</a:t>
            </a:r>
            <a:r>
              <a:rPr lang="ru-RU" dirty="0"/>
              <a:t>) → </a:t>
            </a:r>
            <a:r>
              <a:rPr lang="en-US" dirty="0"/>
              <a:t>API Gateway</a:t>
            </a:r>
            <a:r>
              <a:rPr lang="ru-RU" dirty="0"/>
              <a:t> → [</a:t>
            </a:r>
            <a:r>
              <a:rPr lang="en-US" dirty="0"/>
              <a:t>Auth Service</a:t>
            </a:r>
            <a:r>
              <a:rPr lang="ru-RU" dirty="0"/>
              <a:t> | </a:t>
            </a:r>
            <a:r>
              <a:rPr lang="en-US" dirty="0"/>
              <a:t>Content Service</a:t>
            </a:r>
            <a:r>
              <a:rPr lang="ru-RU" dirty="0"/>
              <a:t> | </a:t>
            </a:r>
            <a:r>
              <a:rPr lang="en-US" dirty="0"/>
              <a:t>Search Service</a:t>
            </a:r>
            <a:r>
              <a:rPr lang="ru-RU" dirty="0"/>
              <a:t> | </a:t>
            </a:r>
            <a:r>
              <a:rPr lang="en-US" dirty="0"/>
              <a:t>Analytics Service</a:t>
            </a:r>
            <a:r>
              <a:rPr lang="ru-RU" dirty="0"/>
              <a:t>]</a:t>
            </a:r>
          </a:p>
          <a:p>
            <a:r>
              <a:rPr lang="ru-RU" dirty="0"/>
              <a:t>                                     </a:t>
            </a:r>
            <a:r>
              <a:rPr lang="en-US" dirty="0"/>
              <a:t>↑</a:t>
            </a:r>
            <a:endParaRPr lang="ru-RU" dirty="0"/>
          </a:p>
          <a:p>
            <a:r>
              <a:rPr lang="en-US" dirty="0"/>
              <a:t>                                     ↓</a:t>
            </a:r>
            <a:endParaRPr lang="ru-RU" dirty="0"/>
          </a:p>
          <a:p>
            <a:r>
              <a:rPr lang="en-US" dirty="0"/>
              <a:t>                               PostgreSQL + and Redis Combined</a:t>
            </a:r>
            <a:endParaRPr lang="ru-RU" dirty="0"/>
          </a:p>
          <a:p>
            <a:r>
              <a:rPr lang="ru-RU" dirty="0"/>
              <a:t>Услуга аутентификации</a:t>
            </a:r>
            <a:r>
              <a:rPr lang="en-US" dirty="0"/>
              <a:t> (Auth Service)</a:t>
            </a:r>
            <a:endParaRPr lang="ru-RU" dirty="0"/>
          </a:p>
          <a:p>
            <a:r>
              <a:rPr lang="ru-RU" dirty="0"/>
              <a:t>Услуга контента </a:t>
            </a:r>
            <a:r>
              <a:rPr lang="en-US" dirty="0"/>
              <a:t>(Content Service)</a:t>
            </a:r>
            <a:endParaRPr lang="ru-RU" dirty="0"/>
          </a:p>
          <a:p>
            <a:r>
              <a:rPr lang="ru-RU" dirty="0"/>
              <a:t>Пример информационного ресурса (база знаний)</a:t>
            </a:r>
          </a:p>
          <a:p>
            <a:r>
              <a:rPr lang="ru-RU" dirty="0"/>
              <a:t>Фронтенд </a:t>
            </a:r>
            <a:r>
              <a:rPr lang="en-US" dirty="0"/>
              <a:t>(React.js)</a:t>
            </a:r>
            <a:endParaRPr lang="ru-RU" dirty="0"/>
          </a:p>
          <a:p>
            <a:r>
              <a:rPr lang="ru-RU" dirty="0"/>
              <a:t>Внедрение</a:t>
            </a:r>
            <a:r>
              <a:rPr lang="en-US" dirty="0"/>
              <a:t> (Docker Compose)</a:t>
            </a:r>
            <a:endParaRPr lang="ru-RU" dirty="0"/>
          </a:p>
          <a:p>
            <a:r>
              <a:rPr lang="ru-RU" dirty="0"/>
              <a:t>Функции расширенного функционала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Звук 3">
            <a:hlinkClick r:id="" action="ppaction://media"/>
            <a:extLst>
              <a:ext uri="{FF2B5EF4-FFF2-40B4-BE49-F238E27FC236}">
                <a16:creationId xmlns:a16="http://schemas.microsoft.com/office/drawing/2014/main" id="{9C0ABE80-D267-4F54-600C-E583F1F87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97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35"/>
    </mc:Choice>
    <mc:Fallback>
      <p:transition spd="slow" advTm="35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A19D6B-B5DA-AD92-25F9-C5381DC99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BA25F83-E4F0-15BD-A538-EED93C6B7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88" y="1636450"/>
            <a:ext cx="6281583" cy="2725367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F9A74E3-E9C3-F215-EE40-6B151B87B6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48" y="4361817"/>
            <a:ext cx="6675961" cy="24058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4869739-167E-8B79-3930-2CEEA2CA71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725" y="2237173"/>
            <a:ext cx="5296450" cy="2977764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  <a:extLst>
              <a:ext uri="{FF2B5EF4-FFF2-40B4-BE49-F238E27FC236}">
                <a16:creationId xmlns:a16="http://schemas.microsoft.com/office/drawing/2014/main" id="{9EA312CD-5C7B-25DC-8F4A-2D7AC563DB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21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85"/>
    </mc:Choice>
    <mc:Fallback>
      <p:transition spd="slow" advTm="18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A08856-3B13-A3DC-10F3-ACA891E3F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Регистрация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E9FF4F-2390-AA69-26E2-7FB1ECB0F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283" y="1521041"/>
            <a:ext cx="9168211" cy="5003110"/>
          </a:xfrm>
        </p:spPr>
      </p:pic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710DC438-F62E-F688-4117-EAF53F82DE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28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02"/>
    </mc:Choice>
    <mc:Fallback>
      <p:transition spd="slow" advTm="20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4D3E9-B19B-BA8F-A4C6-73D85F98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Электронный справочник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4B17458-4FBD-E2DA-CD56-E7DF40FE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86" y="1787370"/>
            <a:ext cx="9175225" cy="4800251"/>
          </a:xfrm>
        </p:spPr>
      </p:pic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72D8A254-AC6B-82E7-3462-82466C9DFA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59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03"/>
    </mc:Choice>
    <mc:Fallback>
      <p:transition spd="slow" advTm="2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61</TotalTime>
  <Words>741</Words>
  <Application>Microsoft Office PowerPoint</Application>
  <PresentationFormat>Широкоэкранный</PresentationFormat>
  <Paragraphs>90</Paragraphs>
  <Slides>12</Slides>
  <Notes>0</Notes>
  <HiddenSlides>0</HiddenSlides>
  <MMClips>12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Times New Roman</vt:lpstr>
      <vt:lpstr>Wingdings 3</vt:lpstr>
      <vt:lpstr>Легкий дым</vt:lpstr>
      <vt:lpstr>   </vt:lpstr>
      <vt:lpstr>1. Введение 1.1. Востребованность темы </vt:lpstr>
      <vt:lpstr>1.2. Предмет и задачи исследования</vt:lpstr>
      <vt:lpstr>Основы создания электронных справочников: теоретический аспект</vt:lpstr>
      <vt:lpstr>.Создание электронного справочника "Сети и телекоммуникации".</vt:lpstr>
      <vt:lpstr>Электронный справочник "Сети и телекоммуникации" (микросервисная архитектура)</vt:lpstr>
      <vt:lpstr>реализация</vt:lpstr>
      <vt:lpstr>Регистрация </vt:lpstr>
      <vt:lpstr>Электронный справочник</vt:lpstr>
      <vt:lpstr>Анализ электронного справочника "Сети и телекоммуникации" с микросервисной архитектурой</vt:lpstr>
      <vt:lpstr>Заключение</vt:lpstr>
      <vt:lpstr>Список литературы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5</cp:revision>
  <dcterms:created xsi:type="dcterms:W3CDTF">2025-06-17T10:21:57Z</dcterms:created>
  <dcterms:modified xsi:type="dcterms:W3CDTF">2025-06-23T18:41:18Z</dcterms:modified>
</cp:coreProperties>
</file>

<file path=docProps/thumbnail.jpeg>
</file>